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2"/>
  </p:notesMasterIdLst>
  <p:handoutMasterIdLst>
    <p:handoutMasterId r:id="rId43"/>
  </p:handoutMasterIdLst>
  <p:sldIdLst>
    <p:sldId id="1777" r:id="rId2"/>
    <p:sldId id="1791" r:id="rId3"/>
    <p:sldId id="1792" r:id="rId4"/>
    <p:sldId id="1789" r:id="rId5"/>
    <p:sldId id="1793" r:id="rId6"/>
    <p:sldId id="1797" r:id="rId7"/>
    <p:sldId id="1798" r:id="rId8"/>
    <p:sldId id="1799" r:id="rId9"/>
    <p:sldId id="1802" r:id="rId10"/>
    <p:sldId id="1794" r:id="rId11"/>
    <p:sldId id="1796" r:id="rId12"/>
    <p:sldId id="1795" r:id="rId13"/>
    <p:sldId id="1803" r:id="rId14"/>
    <p:sldId id="1804" r:id="rId15"/>
    <p:sldId id="1800" r:id="rId16"/>
    <p:sldId id="1805" r:id="rId17"/>
    <p:sldId id="1806" r:id="rId18"/>
    <p:sldId id="1809" r:id="rId19"/>
    <p:sldId id="1811" r:id="rId20"/>
    <p:sldId id="1813" r:id="rId21"/>
    <p:sldId id="1814" r:id="rId22"/>
    <p:sldId id="1815" r:id="rId23"/>
    <p:sldId id="1818" r:id="rId24"/>
    <p:sldId id="1816" r:id="rId25"/>
    <p:sldId id="1819" r:id="rId26"/>
    <p:sldId id="1824" r:id="rId27"/>
    <p:sldId id="1825" r:id="rId28"/>
    <p:sldId id="1826" r:id="rId29"/>
    <p:sldId id="1820" r:id="rId30"/>
    <p:sldId id="1827" r:id="rId31"/>
    <p:sldId id="1821" r:id="rId32"/>
    <p:sldId id="1822" r:id="rId33"/>
    <p:sldId id="1828" r:id="rId34"/>
    <p:sldId id="1829" r:id="rId35"/>
    <p:sldId id="1830" r:id="rId36"/>
    <p:sldId id="1831" r:id="rId37"/>
    <p:sldId id="1832" r:id="rId38"/>
    <p:sldId id="1833" r:id="rId39"/>
    <p:sldId id="1834" r:id="rId40"/>
    <p:sldId id="1835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8" autoAdjust="0"/>
    <p:restoredTop sz="88324" autoAdjust="0"/>
  </p:normalViewPr>
  <p:slideViewPr>
    <p:cSldViewPr>
      <p:cViewPr>
        <p:scale>
          <a:sx n="140" d="100"/>
          <a:sy n="140" d="100"/>
        </p:scale>
        <p:origin x="560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an HMM can achieve very high accuracy, we saw that it requires a number of architectural innovations to deal with unknown words, </a:t>
            </a:r>
            <a:r>
              <a:rPr lang="en-US" dirty="0" err="1" smtClean="0"/>
              <a:t>backoff</a:t>
            </a:r>
            <a:r>
              <a:rPr lang="en-US" dirty="0" smtClean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Adj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Noun</a:t>
            </a:r>
          </a:p>
          <a:p>
            <a:pPr marL="228600" indent="-228600">
              <a:buAutoNum type="arabicPeriod"/>
            </a:pPr>
            <a:r>
              <a:rPr lang="en-US" dirty="0" smtClean="0"/>
              <a:t>Present tense verb</a:t>
            </a:r>
          </a:p>
          <a:p>
            <a:pPr marL="228600" indent="-228600">
              <a:buAutoNum type="arabicPeriod"/>
            </a:pPr>
            <a:r>
              <a:rPr lang="en-US" dirty="0" smtClean="0"/>
              <a:t>Infinitival</a:t>
            </a:r>
            <a:r>
              <a:rPr lang="en-US" baseline="0" dirty="0" smtClean="0"/>
              <a:t>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Verb+Particle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Adverb (temporal)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 </a:t>
            </a:r>
            <a:r>
              <a:rPr lang="en-US" i="1" dirty="0" smtClean="0"/>
              <a:t>a</a:t>
            </a:r>
            <a:r>
              <a:rPr lang="en-US" i="0" dirty="0" smtClean="0"/>
              <a:t> can be the determiner, or the letter,</a:t>
            </a:r>
            <a:r>
              <a:rPr lang="en-US" i="0" baseline="0" dirty="0" smtClean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Hidden Markov Models are trained on tagged corpora.</a:t>
            </a:r>
          </a:p>
          <a:p>
            <a:endParaRPr lang="en-US" dirty="0" smtClean="0"/>
          </a:p>
          <a:p>
            <a:r>
              <a:rPr lang="en-US" dirty="0" smtClean="0"/>
              <a:t>Fully supervised with MLE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4/16/19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POS Tagging and Sequence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/>
              <a:t>Martin </a:t>
            </a:r>
            <a:r>
              <a:rPr lang="en-US" smtClean="0"/>
              <a:t>Chapter 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 for tagging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r>
                  <a:rPr lang="en-US" sz="2400" dirty="0" smtClean="0"/>
                  <a:t>Use Bayes rule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19200" y="2895600"/>
            <a:ext cx="700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best (hidden) tag sequence, given an </a:t>
            </a:r>
            <a:r>
              <a:rPr lang="en-US" smtClean="0"/>
              <a:t>(observed) word sequence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</a:t>
            </a:r>
            <a:r>
              <a:rPr lang="en-US" sz="2400" b="1" dirty="0" smtClean="0"/>
              <a:t> </a:t>
            </a:r>
            <a:r>
              <a:rPr lang="en-US" sz="2400" dirty="0" smtClean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6086" y="4572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86" y="4572000"/>
                <a:ext cx="248805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01" y="2590800"/>
                <a:ext cx="2739019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6085" y="4572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85" y="4572000"/>
                <a:ext cx="2488053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5440" y="5577840"/>
            <a:ext cx="228344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everything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3929" y="284176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5800" y="193412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In the WSJ corpus, a modal verb occurs 13,124 times.</a:t>
            </a:r>
            <a:br>
              <a:rPr lang="en-US" sz="2400" dirty="0" smtClean="0"/>
            </a:br>
            <a:r>
              <a:rPr lang="en-US" sz="2400" dirty="0" smtClean="0"/>
              <a:t>10,471 time the MD is followed by a verb.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Transition probabilities are called the </a:t>
            </a:r>
            <a:r>
              <a:rPr lang="en-US" sz="2400" b="1" dirty="0" smtClean="0"/>
              <a:t>A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Of the 13,124 occurrences of modal verbs in the WSJ corpus,</a:t>
            </a:r>
            <a:br>
              <a:rPr lang="en-US" sz="2400" dirty="0" smtClean="0"/>
            </a:br>
            <a:r>
              <a:rPr lang="en-US" sz="2400" dirty="0" smtClean="0"/>
              <a:t>the word </a:t>
            </a:r>
            <a:r>
              <a:rPr lang="en-US" sz="2400" b="1" i="1" dirty="0" smtClean="0"/>
              <a:t>will</a:t>
            </a:r>
            <a:r>
              <a:rPr lang="en-US" sz="2400" b="1" dirty="0" smtClean="0"/>
              <a:t> </a:t>
            </a:r>
            <a:r>
              <a:rPr lang="en-US" sz="2400" dirty="0" smtClean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Emission probabilities are called the </a:t>
            </a:r>
            <a:r>
              <a:rPr lang="en-US" sz="2400" b="1" dirty="0" smtClean="0"/>
              <a:t>B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758428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93801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any model, such as an HMM, that contains hidden variables, the task of </a:t>
            </a:r>
            <a:r>
              <a:rPr lang="en-US" sz="2800" dirty="0" smtClean="0"/>
              <a:t>determining </a:t>
            </a:r>
            <a:r>
              <a:rPr lang="en-US" sz="2800" dirty="0"/>
              <a:t>the hidden variables sequence corresponding to the sequence of observations is called </a:t>
            </a:r>
            <a:r>
              <a:rPr lang="en-US" sz="2800" b="1" dirty="0"/>
              <a:t>decoding</a:t>
            </a:r>
            <a:r>
              <a:rPr lang="en-US" sz="2800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as input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</a:t>
            </a:r>
            <a:r>
              <a:rPr lang="en-US" sz="2800" dirty="0" smtClean="0"/>
              <a:t>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 smtClean="0"/>
              <a:t>o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</a:t>
            </a:r>
            <a:r>
              <a:rPr lang="en-US" sz="2800" i="1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o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Q </a:t>
            </a:r>
            <a:r>
              <a:rPr lang="en-US" sz="2800" dirty="0"/>
              <a:t>= </a:t>
            </a:r>
            <a:r>
              <a:rPr lang="en-US" sz="2800" i="1" dirty="0"/>
              <a:t>q</a:t>
            </a:r>
            <a:r>
              <a:rPr lang="en-US" sz="2800" baseline="-25000" dirty="0"/>
              <a:t>1</a:t>
            </a:r>
            <a:r>
              <a:rPr lang="en-US" sz="2800" i="1" dirty="0"/>
              <a:t>q</a:t>
            </a:r>
            <a:r>
              <a:rPr lang="en-US" sz="2800" baseline="-25000" dirty="0"/>
              <a:t>2</a:t>
            </a:r>
            <a:r>
              <a:rPr lang="en-US" sz="2800" i="1" dirty="0"/>
              <a:t>q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blipFill rotWithShape="0"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Output Best</a:t>
            </a:r>
          </a:p>
          <a:p>
            <a:pPr algn="ctr"/>
            <a:r>
              <a:rPr lang="en-US" sz="2000" dirty="0" smtClean="0"/>
              <a:t>Labels: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365745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839417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352688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IN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 smtClean="0"/>
              <a:t> 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 smtClean="0"/>
              <a:t>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14295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PRP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B0F0"/>
                </a:solidFill>
              </a:rPr>
              <a:t>NN</a:t>
            </a:r>
            <a:r>
              <a:rPr lang="en-US" sz="2400" dirty="0" smtClean="0"/>
              <a:t>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72991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 smtClean="0"/>
              <a:t>…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839417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</a:t>
            </a:r>
            <a:r>
              <a:rPr lang="en-US" sz="2000" dirty="0" smtClean="0"/>
              <a:t>=0.45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3428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p=0.03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142952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p=0.00006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Compute </a:t>
            </a:r>
            <a:r>
              <a:rPr lang="en-US" sz="2600" dirty="0"/>
              <a:t>probability </a:t>
            </a:r>
            <a:r>
              <a:rPr lang="en-US" sz="2600" dirty="0" smtClean="0"/>
              <a:t>for </a:t>
            </a:r>
            <a:r>
              <a:rPr lang="en-US" sz="2600" b="1" dirty="0" smtClean="0"/>
              <a:t>all possible </a:t>
            </a:r>
            <a:r>
              <a:rPr lang="en-US" sz="2600" b="1" dirty="0"/>
              <a:t>sequence of </a:t>
            </a:r>
            <a:r>
              <a:rPr lang="en-US" sz="2600" b="1" dirty="0" smtClean="0"/>
              <a:t>labels:</a:t>
            </a:r>
            <a:endParaRPr lang="en-US" sz="2600" b="1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For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5, and number of states (tags) = 45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2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259249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Brown corpus – </a:t>
            </a:r>
            <a:r>
              <a:rPr lang="en-US" sz="2400" dirty="0" smtClean="0"/>
              <a:t>1 million words of 500 written English texts from different genres.</a:t>
            </a:r>
          </a:p>
          <a:p>
            <a:r>
              <a:rPr lang="en-US" sz="2400" b="1" dirty="0" smtClean="0"/>
              <a:t>WSJ corpus </a:t>
            </a:r>
            <a:r>
              <a:rPr lang="en-US" sz="2400" dirty="0" smtClean="0"/>
              <a:t>– 1 million words from the Wall Street Journal</a:t>
            </a:r>
          </a:p>
          <a:p>
            <a:r>
              <a:rPr lang="en-US" sz="2400" b="1" dirty="0" smtClean="0"/>
              <a:t>Switchboard corpus</a:t>
            </a:r>
            <a:r>
              <a:rPr lang="en-US" sz="2400" dirty="0" smtClean="0"/>
              <a:t> – 2 million words of telephone conversations</a:t>
            </a:r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654974"/>
            <a:ext cx="7630160" cy="1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 smtClean="0">
                <a:latin typeface="+mj-lt"/>
              </a:rPr>
              <a:t>“My boss, Secretary of Defense, actually had a pathological fear and hatred of the word research </a:t>
            </a:r>
            <a:r>
              <a:rPr lang="en-US" sz="2000" i="1" dirty="0" smtClean="0">
                <a:latin typeface="+mj-lt"/>
              </a:rPr>
              <a:t>Dynamic</a:t>
            </a:r>
            <a:r>
              <a:rPr lang="en-US" sz="2000" dirty="0" smtClean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</a:t>
            </a:r>
            <a:r>
              <a:rPr lang="en-US" sz="2600" dirty="0" smtClean="0">
                <a:latin typeface="+mj-lt"/>
              </a:rPr>
              <a:t>solutions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Technique of storing solutions to sub-problems instead of </a:t>
            </a:r>
            <a:r>
              <a:rPr lang="en-US" sz="2600" dirty="0" err="1">
                <a:latin typeface="+mj-lt"/>
              </a:rPr>
              <a:t>recomputing</a:t>
            </a:r>
            <a:r>
              <a:rPr lang="en-US" sz="2600" dirty="0">
                <a:latin typeface="+mj-lt"/>
              </a:rPr>
              <a:t> them is called ”</a:t>
            </a:r>
            <a:r>
              <a:rPr lang="en-US" sz="2600" b="1" dirty="0" err="1" smtClean="0">
                <a:latin typeface="+mj-lt"/>
              </a:rPr>
              <a:t>memoization</a:t>
            </a:r>
            <a:r>
              <a:rPr lang="en-US" sz="2600" dirty="0" smtClean="0">
                <a:latin typeface="+mj-lt"/>
              </a:rPr>
              <a:t>”</a:t>
            </a:r>
            <a:endParaRPr lang="en-US" sz="26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 smtClean="0">
                <a:latin typeface="+mj-lt"/>
              </a:rPr>
              <a:t>fib(n) = fib(n </a:t>
            </a:r>
            <a:r>
              <a:rPr lang="is-IS" dirty="0">
                <a:latin typeface="+mj-lt"/>
              </a:rPr>
              <a:t>− 1) + </a:t>
            </a:r>
            <a:r>
              <a:rPr lang="is-IS" dirty="0" smtClean="0">
                <a:latin typeface="+mj-lt"/>
              </a:rPr>
              <a:t>fib(n </a:t>
            </a:r>
            <a:r>
              <a:rPr lang="is-IS" dirty="0">
                <a:latin typeface="+mj-lt"/>
              </a:rPr>
              <a:t>− 2</a:t>
            </a:r>
            <a:r>
              <a:rPr lang="is-IS" dirty="0" smtClean="0">
                <a:latin typeface="+mj-lt"/>
              </a:rPr>
              <a:t>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</a:t>
            </a:r>
            <a:r>
              <a:rPr lang="is-IS" dirty="0" smtClean="0">
                <a:latin typeface="+mj-lt"/>
              </a:rPr>
              <a:t>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 smtClean="0">
                <a:latin typeface="+mj-lt"/>
              </a:rPr>
              <a:t>Instead of calling fib(3) multiple times, we should store it and lookup instead of recomputing</a:t>
            </a:r>
            <a:endParaRPr lang="is-I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 smtClean="0">
                    <a:latin typeface="+mj-lt"/>
                  </a:rPr>
                  <a:t>2</a:t>
                </a:r>
                <a:r>
                  <a:rPr lang="en-US" sz="2600" dirty="0" smtClean="0">
                    <a:latin typeface="+mj-lt"/>
                  </a:rPr>
                  <a:t>).  </a:t>
                </a:r>
              </a:p>
              <a:p>
                <a:r>
                  <a:rPr lang="en-US" sz="2600" dirty="0" smtClean="0">
                    <a:latin typeface="+mj-lt"/>
                  </a:rPr>
                  <a:t>So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 with N = 45 states (tags) goes from: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  <a:p>
                <a:r>
                  <a:rPr lang="en-US" sz="2600" dirty="0" smtClean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 smtClean="0"/>
                  <a:t> computations!</a:t>
                </a:r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blipFill rotWithShape="0">
                <a:blip r:embed="rId4"/>
                <a:stretch>
                  <a:fillRect l="-1431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Lattice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7899"/>
            <a:ext cx="8321438" cy="6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00200" y="3256886"/>
            <a:ext cx="688989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 smtClean="0"/>
              <a:t>to </a:t>
            </a:r>
            <a:r>
              <a:rPr lang="mr-IN" sz="2800" i="1" dirty="0" err="1" smtClean="0"/>
              <a:t>O</a:t>
            </a:r>
            <a:r>
              <a:rPr lang="mr-IN" sz="2800" dirty="0" smtClean="0"/>
              <a:t>(</a:t>
            </a:r>
            <a:r>
              <a:rPr lang="mr-IN" sz="2800" i="1" dirty="0" err="1" smtClean="0"/>
              <a:t>N</a:t>
            </a:r>
            <a:r>
              <a:rPr lang="en-US" sz="2800" baseline="30000" dirty="0" smtClean="0"/>
              <a:t>3</a:t>
            </a:r>
            <a:r>
              <a:rPr lang="mr-IN" sz="2800" i="1" dirty="0" err="1" smtClean="0"/>
              <a:t>T</a:t>
            </a:r>
            <a:r>
              <a:rPr lang="mr-IN" sz="2800" dirty="0" smtClean="0"/>
              <a:t>)</a:t>
            </a:r>
            <a:r>
              <a:rPr lang="en-US" sz="2600" dirty="0" smtClean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 smtClean="0"/>
              <a:t>91,125 </a:t>
            </a:r>
            <a:r>
              <a:rPr lang="fi-FI" sz="2800" b="1" dirty="0" err="1" smtClean="0"/>
              <a:t>computations</a:t>
            </a:r>
            <a:r>
              <a:rPr lang="fi-FI" sz="2800" b="1" dirty="0" smtClean="0"/>
              <a:t> per </a:t>
            </a:r>
            <a:r>
              <a:rPr lang="fi-FI" sz="2800" b="1" dirty="0" err="1" smtClean="0"/>
              <a:t>column</a:t>
            </a:r>
            <a:r>
              <a:rPr lang="fi-FI" sz="2800" b="1" dirty="0" smtClean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beam search decoding. In beam search,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we just keep the best few hypothesis at that point. </a:t>
            </a:r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keeping only the best-scoring states. The rest are pruned out and not continued forward to </a:t>
            </a:r>
            <a:r>
              <a:rPr lang="en-US" sz="2800" dirty="0" smtClean="0"/>
              <a:t>time </a:t>
            </a:r>
            <a:r>
              <a:rPr lang="en-US" sz="2800" i="1" dirty="0" smtClean="0"/>
              <a:t>t</a:t>
            </a:r>
            <a:r>
              <a:rPr lang="en-US" sz="2800" dirty="0" smtClean="0"/>
              <a:t>+1</a:t>
            </a:r>
            <a:r>
              <a:rPr lang="en-US" sz="2800" dirty="0"/>
              <a:t>. 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</a:t>
            </a:r>
            <a:r>
              <a:rPr lang="en-US" sz="2600" dirty="0" smtClean="0"/>
              <a:t>POS taggers</a:t>
            </a:r>
            <a:r>
              <a:rPr lang="en-US" sz="2600" dirty="0"/>
              <a:t>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  <a:endParaRPr lang="en-US" sz="2600" dirty="0" smtClean="0"/>
          </a:p>
          <a:p>
            <a:r>
              <a:rPr lang="en-US" sz="2600" dirty="0" smtClean="0"/>
              <a:t>Proper </a:t>
            </a:r>
            <a:r>
              <a:rPr lang="en-US" sz="2600" dirty="0"/>
              <a:t>names and acronyms are created very often, and even new common nouns and verbs enter the language at a surprising rate. </a:t>
            </a:r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Words are ambiguous, so tagging must resolve disambiguate.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" y="3048000"/>
            <a:ext cx="7772400" cy="24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One </a:t>
            </a:r>
            <a:r>
              <a:rPr lang="en-US" sz="2600" dirty="0"/>
              <a:t>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strongest </a:t>
            </a:r>
            <a:r>
              <a:rPr lang="en-US" sz="2600" dirty="0" smtClean="0"/>
              <a:t>feature is </a:t>
            </a:r>
            <a:r>
              <a:rPr lang="en-US" sz="2600" b="1" dirty="0" smtClean="0"/>
              <a:t>morphology</a:t>
            </a:r>
            <a:r>
              <a:rPr lang="en-US" sz="2600" dirty="0" smtClean="0"/>
              <a:t>.  </a:t>
            </a:r>
          </a:p>
          <a:p>
            <a:r>
              <a:rPr lang="en-US" sz="2600" dirty="0" smtClean="0"/>
              <a:t>Words that end in </a:t>
            </a:r>
          </a:p>
          <a:p>
            <a:pPr lvl="1"/>
            <a:r>
              <a:rPr lang="en-US" sz="2400" b="1" dirty="0" smtClean="0"/>
              <a:t>-s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plural nouns (NNS)</a:t>
            </a:r>
          </a:p>
          <a:p>
            <a:pPr lvl="1"/>
            <a:r>
              <a:rPr lang="en-US" sz="2400" b="1" dirty="0" smtClean="0"/>
              <a:t>-</a:t>
            </a:r>
            <a:r>
              <a:rPr lang="en-US" sz="2400" b="1" dirty="0" err="1" smtClean="0"/>
              <a:t>ed</a:t>
            </a:r>
            <a:r>
              <a:rPr lang="en-US" sz="2400" b="1" dirty="0" smtClean="0"/>
              <a:t>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past participles (VBN)</a:t>
            </a:r>
          </a:p>
          <a:p>
            <a:pPr lvl="1"/>
            <a:r>
              <a:rPr lang="en-US" sz="2400" b="1" dirty="0" smtClean="0"/>
              <a:t>-able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adjectives (JJ) </a:t>
            </a:r>
            <a:endParaRPr lang="en-US" sz="2400" dirty="0" smtClean="0"/>
          </a:p>
          <a:p>
            <a:pPr lvl="1"/>
            <a:r>
              <a:rPr lang="en-US" sz="2400" dirty="0" smtClean="0"/>
              <a:t>and so 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suffix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Store the final letter sequence (suffixes) for up to 10 letters.</a:t>
            </a:r>
          </a:p>
          <a:p>
            <a:r>
              <a:rPr lang="en-US" sz="2600" dirty="0" smtClean="0"/>
              <a:t>For each such sequence, record the probability of the tag that it was associated with during training.</a:t>
            </a:r>
          </a:p>
          <a:p>
            <a:r>
              <a:rPr lang="en-US" sz="2600" dirty="0" smtClean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8039" y="5422818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Trigram HMM with unknown word handling:	96.7%</a:t>
            </a:r>
          </a:p>
          <a:p>
            <a:r>
              <a:rPr lang="en-US" sz="2600" dirty="0" smtClean="0"/>
              <a:t>State of the art neural </a:t>
            </a:r>
            <a:r>
              <a:rPr lang="en-US" sz="2600" dirty="0" err="1" smtClean="0"/>
              <a:t>networkPOS</a:t>
            </a:r>
            <a:r>
              <a:rPr lang="en-US" sz="2600" dirty="0" smtClean="0"/>
              <a:t> tagging:	97%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 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Could we add features like word shape and suffixes </a:t>
            </a:r>
            <a:r>
              <a:rPr lang="en-US" sz="2600" dirty="0"/>
              <a:t>directly into the model in a clean </a:t>
            </a:r>
            <a:r>
              <a:rPr lang="en-US" sz="2600" dirty="0" smtClean="0"/>
              <a:t>way?  We had this for classification with </a:t>
            </a:r>
            <a:r>
              <a:rPr lang="en-US" sz="2600" b="1" dirty="0" smtClean="0"/>
              <a:t>logistic regression</a:t>
            </a:r>
            <a:r>
              <a:rPr lang="en-US" sz="2600" dirty="0" smtClean="0"/>
              <a:t>. But logistic regression isn’t a sequence model, since it assigns a class to a single observation.</a:t>
            </a:r>
          </a:p>
          <a:p>
            <a:r>
              <a:rPr lang="en-US" sz="2600" dirty="0" smtClean="0"/>
              <a:t>We can turn </a:t>
            </a:r>
            <a:r>
              <a:rPr lang="en-US" sz="2600" dirty="0"/>
              <a:t>logistic regression into a discriminative sequence model simply by running it on successive words, using the class assigned to the prior word as a feature in the classification of the next word</a:t>
            </a:r>
            <a:r>
              <a:rPr lang="en-US" sz="2600" dirty="0" smtClean="0"/>
              <a:t>.  This is called a </a:t>
            </a:r>
            <a:r>
              <a:rPr lang="en-US" sz="2600" b="1" dirty="0" smtClean="0"/>
              <a:t>MEMM</a:t>
            </a:r>
            <a:r>
              <a:rPr lang="en-US" sz="2600" dirty="0" smtClean="0"/>
              <a:t>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553940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815839"/>
            <a:ext cx="3733800" cy="141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5407" y="444650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1" y="2103120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2778" y="18288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773" y="44958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in a MEMM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We can build MEMMs that don’t just condition on </a:t>
            </a:r>
            <a:r>
              <a:rPr lang="en-US" sz="2600" dirty="0" err="1" smtClean="0"/>
              <a:t>w</a:t>
            </a:r>
            <a:r>
              <a:rPr lang="en-US" sz="2600" baseline="-25000" dirty="0" err="1" smtClean="0"/>
              <a:t>i</a:t>
            </a:r>
            <a:r>
              <a:rPr lang="en-US" sz="2600" dirty="0" smtClean="0"/>
              <a:t> and t</a:t>
            </a:r>
            <a:r>
              <a:rPr lang="en-US" sz="2600" baseline="-25000" dirty="0" smtClean="0"/>
              <a:t>i-1</a:t>
            </a:r>
            <a:r>
              <a:rPr lang="en-US" sz="2600" dirty="0" smtClean="0"/>
              <a:t>.  It is easy to incorporate lots of features in a discriminative sequence model.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95600"/>
            <a:ext cx="3962400" cy="912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495800"/>
            <a:ext cx="3851388" cy="22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unknown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0" y="2133600"/>
            <a:ext cx="7516200" cy="36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</a:t>
            </a:r>
            <a:r>
              <a:rPr lang="en-US" i="1" dirty="0" smtClean="0"/>
              <a:t>well-dressed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18" y="2133600"/>
            <a:ext cx="490888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4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speaker on Wednesday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0" y="1767841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731265"/>
            <a:ext cx="365760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Jacob Devlin</a:t>
            </a:r>
          </a:p>
          <a:p>
            <a:r>
              <a:rPr lang="en-US" sz="3600" b="1" dirty="0" smtClean="0"/>
              <a:t>Google</a:t>
            </a:r>
          </a:p>
          <a:p>
            <a:endParaRPr lang="en-US" sz="3600" b="1" dirty="0" smtClean="0"/>
          </a:p>
          <a:p>
            <a:r>
              <a:rPr lang="en-US" sz="3600" dirty="0"/>
              <a:t>BERT: Pre-training of Deep Bidirectional Transformers for Language </a:t>
            </a:r>
            <a:r>
              <a:rPr lang="en-US" sz="3600" dirty="0" smtClean="0"/>
              <a:t>Understanding</a:t>
            </a:r>
            <a:endParaRPr lang="en-US" sz="3600" b="1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57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words have up to 6 tags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54643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/>
                <a:gridCol w="3786810"/>
                <a:gridCol w="3786810"/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Sentence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Tag</a:t>
                      </a:r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Earnings</a:t>
                      </a:r>
                      <a:r>
                        <a:rPr lang="en-US" sz="2400" baseline="0" dirty="0" smtClean="0"/>
                        <a:t> took a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small yard in the </a:t>
                      </a:r>
                      <a:r>
                        <a:rPr lang="en-US" sz="2400" b="1" dirty="0" smtClean="0"/>
                        <a:t>back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Senators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baseline="0" dirty="0" smtClean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 started to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towards the door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lang="en-US" sz="2400" b="1" dirty="0" smtClean="0"/>
                        <a:t>buy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stock.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 was young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frequent class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Many words are easy to disambiguate, because their different tags aren’t equally likely. </a:t>
            </a:r>
            <a:endParaRPr lang="en-US" sz="2600" dirty="0"/>
          </a:p>
          <a:p>
            <a:r>
              <a:rPr lang="en-US" sz="2600" dirty="0" smtClean="0"/>
              <a:t>Simplistic baseline for POS tagging: </a:t>
            </a:r>
            <a:r>
              <a:rPr lang="en-US" sz="2600" dirty="0"/>
              <a:t>given an ambiguous word, choose the tag which is most frequent in the training corpus. </a:t>
            </a:r>
          </a:p>
          <a:p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the baseline?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This lets us know how hard the task is (and how much room for improvement real models have).</a:t>
            </a:r>
          </a:p>
          <a:p>
            <a:r>
              <a:rPr lang="en-US" sz="2600" b="1" dirty="0" smtClean="0"/>
              <a:t>Accuracy</a:t>
            </a:r>
            <a:r>
              <a:rPr lang="en-US" sz="2600" dirty="0" smtClean="0"/>
              <a:t> for </a:t>
            </a:r>
            <a:r>
              <a:rPr lang="en-US" sz="2600" dirty="0"/>
              <a:t>POS </a:t>
            </a:r>
            <a:r>
              <a:rPr lang="en-US" sz="2600" dirty="0" smtClean="0"/>
              <a:t>taggers is measured as the percent  of tags that are correctly labeled when compared to human labels on a test set.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Most Frequent Class Baseline:	92%</a:t>
            </a:r>
          </a:p>
          <a:p>
            <a:r>
              <a:rPr lang="en-US" sz="2600" dirty="0" smtClean="0"/>
              <a:t>State of the art in POS tagging:	97%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(Much harder for other languages and other genres)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 Hidden Markov Model (HMM) </a:t>
            </a:r>
            <a:r>
              <a:rPr lang="en-US" sz="2800" dirty="0"/>
              <a:t>is a probabilistic sequence model: given a sequence </a:t>
            </a:r>
            <a:r>
              <a:rPr lang="en-US" sz="2800" dirty="0" smtClean="0"/>
              <a:t>of words, </a:t>
            </a:r>
            <a:r>
              <a:rPr lang="en-US" sz="2800" dirty="0"/>
              <a:t>it computes a probability distribution over possible </a:t>
            </a:r>
            <a:r>
              <a:rPr lang="en-US" sz="2800" dirty="0" smtClean="0"/>
              <a:t>sequences </a:t>
            </a:r>
            <a:r>
              <a:rPr lang="en-US" sz="2800" dirty="0"/>
              <a:t>of labels and chooses the best label sequence.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85033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hidden?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We used a Markov model in n-gram LMs.  This kind of model is sometimes called a Markov chain</a:t>
            </a:r>
            <a:r>
              <a:rPr lang="en-US" sz="2600" b="1" dirty="0" smtClean="0"/>
              <a:t>.  </a:t>
            </a:r>
            <a:r>
              <a:rPr lang="en-US" sz="2600" dirty="0" smtClean="0"/>
              <a:t>It </a:t>
            </a:r>
            <a:r>
              <a:rPr lang="en-US" sz="2600" dirty="0"/>
              <a:t>is useful when we need to compute a probability for a sequence of observable events. </a:t>
            </a:r>
            <a:endParaRPr lang="en-US" sz="2600" dirty="0" smtClean="0"/>
          </a:p>
          <a:p>
            <a:r>
              <a:rPr lang="en-US" sz="2600" dirty="0" smtClean="0"/>
              <a:t>In </a:t>
            </a:r>
            <a:r>
              <a:rPr lang="en-US" sz="2600" dirty="0"/>
              <a:t>many cases, however, the events we are interested in are </a:t>
            </a:r>
            <a:r>
              <a:rPr lang="en-US" sz="2600" b="1" dirty="0"/>
              <a:t>hidden</a:t>
            </a:r>
            <a:r>
              <a:rPr lang="en-US" sz="2600" dirty="0"/>
              <a:t>: we don’t observe them directly. </a:t>
            </a:r>
            <a:r>
              <a:rPr lang="en-US" sz="2600" dirty="0" smtClean="0"/>
              <a:t>We don’t </a:t>
            </a:r>
            <a:r>
              <a:rPr lang="en-US" sz="2600" dirty="0"/>
              <a:t>normally observe part-of-speech tags in a text. Rather, we see words, and must infer the tags from the word sequence. </a:t>
            </a:r>
            <a:endParaRPr lang="en-US" sz="2600" dirty="0" smtClean="0"/>
          </a:p>
          <a:p>
            <a:r>
              <a:rPr lang="en-US" sz="2600" b="1" dirty="0" smtClean="0"/>
              <a:t>We call the tags hidden because they are not observed.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8935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37816</TotalTime>
  <Words>3631</Words>
  <Application>Microsoft Macintosh PowerPoint</Application>
  <PresentationFormat>On-screen Show (4:3)</PresentationFormat>
  <Paragraphs>632</Paragraphs>
  <Slides>40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Mangal</vt:lpstr>
      <vt:lpstr>Times</vt:lpstr>
      <vt:lpstr>Wingdings</vt:lpstr>
      <vt:lpstr>Retrospect</vt:lpstr>
      <vt:lpstr>POS Tagging and Sequence Models</vt:lpstr>
      <vt:lpstr>Corpora with manual POS tags</vt:lpstr>
      <vt:lpstr>POS Tagging</vt:lpstr>
      <vt:lpstr>PowerPoint Presentation</vt:lpstr>
      <vt:lpstr>Some words have up to 6 tags</vt:lpstr>
      <vt:lpstr>Most frequent class baseline</vt:lpstr>
      <vt:lpstr>How good is the baseline?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PowerPoint Presentation</vt:lpstr>
      <vt:lpstr>Trigram HMMs</vt:lpstr>
      <vt:lpstr>Trigram HMMs</vt:lpstr>
      <vt:lpstr>Beam Search</vt:lpstr>
      <vt:lpstr>Unknown words</vt:lpstr>
      <vt:lpstr>Beam Search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Guest speaker on Wednesday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1889</cp:revision>
  <cp:lastPrinted>2019-03-11T19:00:46Z</cp:lastPrinted>
  <dcterms:created xsi:type="dcterms:W3CDTF">2009-06-12T17:14:38Z</dcterms:created>
  <dcterms:modified xsi:type="dcterms:W3CDTF">2019-04-17T01:58:28Z</dcterms:modified>
</cp:coreProperties>
</file>